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76" r:id="rId8"/>
    <p:sldId id="277" r:id="rId9"/>
    <p:sldId id="278" r:id="rId10"/>
    <p:sldId id="279" r:id="rId11"/>
    <p:sldId id="271" r:id="rId12"/>
    <p:sldId id="280" r:id="rId13"/>
    <p:sldId id="272" r:id="rId14"/>
    <p:sldId id="273" r:id="rId15"/>
    <p:sldId id="289" r:id="rId16"/>
    <p:sldId id="290" r:id="rId17"/>
    <p:sldId id="291" r:id="rId18"/>
    <p:sldId id="292" r:id="rId19"/>
    <p:sldId id="287" r:id="rId20"/>
    <p:sldId id="281" r:id="rId21"/>
    <p:sldId id="282" r:id="rId22"/>
    <p:sldId id="283" r:id="rId23"/>
    <p:sldId id="284" r:id="rId24"/>
    <p:sldId id="285" r:id="rId25"/>
    <p:sldId id="286" r:id="rId26"/>
    <p:sldId id="288" r:id="rId2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427-D7E3-48FC-BA78-66D9DC1CB0FB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F6A4-12A2-48CA-B3F6-F27AF0099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00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66EC-3A32-4029-B084-A5A9EE65DEC7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E972-ADE3-45BB-B8FB-CDE71926B3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68CD-5C47-41BC-833D-C16638D46401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0D28-E8C9-4ECF-B2BD-86A70ACFD2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13-28BF-4CE9-B873-638E3F1BB50E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0310-1272-4CCA-A0D4-CD816B1B62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6793-1770-4587-BF2D-C99CF948ACD7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5773-98AA-4353-9F4D-AAFD693379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2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5C97-31AE-4495-9568-F2AA1D88D4C2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02F4-003E-44E5-B4C4-5F5472F2A5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9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A39C-C1F9-4905-BCD3-DA2C7AC98E79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278E-1864-45C3-9FDD-81A3029C93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9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1E5C-A545-4600-B482-3A230270DD4E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1235-FC30-4736-B1D1-9EC5ECC254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0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A204-0262-4739-88B8-E519FE830B72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84FB-6A24-45D7-A9B2-0BDAE4B547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0A19-8A3B-43EF-BB3D-C0BDE6E9E321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C34D-1532-43C8-8CF2-B602B86E6F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9286-AB03-4DBF-9ACA-39F5E094C623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F5BC-BCAA-42F8-ABFC-6B9D0D9E4C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8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F3CBD-A39F-459B-9076-F8AEDDA28661}" type="datetimeFigureOut">
              <a:rPr lang="nl-NL"/>
              <a:pPr>
                <a:defRPr/>
              </a:pPr>
              <a:t>21-8-2016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4C184-825F-4F90-B657-29B0A4BADF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9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I4jdGf3RzC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j-zczJXSxn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Trillingen en Cirkelbewegingen </a:t>
            </a: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860801"/>
            <a:ext cx="7854950" cy="1120775"/>
          </a:xfrm>
        </p:spPr>
        <p:txBody>
          <a:bodyPr/>
          <a:lstStyle/>
          <a:p>
            <a:pPr marR="0" algn="l" eaLnBrk="1" hangingPunct="1"/>
            <a:r>
              <a:rPr lang="nl-NL" dirty="0" smtClean="0"/>
              <a:t>Havo 4: hoofdstuk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134472" cy="4389437"/>
          </a:xfrm>
        </p:spPr>
        <p:txBody>
          <a:bodyPr/>
          <a:lstStyle/>
          <a:p>
            <a:r>
              <a:rPr lang="nl-NL" dirty="0" smtClean="0"/>
              <a:t>Door energieverlies wordt de amplitude kleiner, de frequentie blijft wel gelijk</a:t>
            </a:r>
          </a:p>
          <a:p>
            <a:endParaRPr lang="nl-NL" dirty="0"/>
          </a:p>
          <a:p>
            <a:r>
              <a:rPr lang="nl-NL" dirty="0" smtClean="0"/>
              <a:t>Strikt genomen is dit geen periodieke beweging meer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26869"/>
            <a:ext cx="3647431" cy="2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Resonantie = meetrillen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kost weinig moeite een harmonisch trillend systeem met zijn eigen frequentie te laten bewegen</a:t>
            </a:r>
          </a:p>
          <a:p>
            <a:r>
              <a:rPr lang="nl-NL" dirty="0" smtClean="0"/>
              <a:t>Je kunt de amplitude vergroten door een klein beetje energie toe te voeren met juist die frequentie.</a:t>
            </a:r>
          </a:p>
          <a:p>
            <a:r>
              <a:rPr lang="nl-NL" dirty="0" smtClean="0"/>
              <a:t>voorbeelden:</a:t>
            </a:r>
          </a:p>
          <a:p>
            <a:pPr marL="393700" lvl="1" indent="0">
              <a:buNone/>
            </a:pPr>
            <a:endParaRPr lang="nl-NL" dirty="0" smtClean="0"/>
          </a:p>
          <a:p>
            <a:pPr marL="3937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6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stemvorken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88840"/>
            <a:ext cx="10972800" cy="4389437"/>
          </a:xfrm>
        </p:spPr>
        <p:txBody>
          <a:bodyPr/>
          <a:lstStyle/>
          <a:p>
            <a:r>
              <a:rPr lang="nl-NL" dirty="0" smtClean="0"/>
              <a:t>Alleen als de frequentie precies gelijk zijn treedt resonantie op</a:t>
            </a:r>
            <a:endParaRPr lang="nl-NL" dirty="0"/>
          </a:p>
        </p:txBody>
      </p:sp>
      <p:pic>
        <p:nvPicPr>
          <p:cNvPr id="1026" name="Picture 2" descr="resonerende-stemvorken.png (727×23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40968"/>
            <a:ext cx="6924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Glas breken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583832" y="548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hlinkClick r:id="rId2"/>
              </a:rPr>
              <a:t>youtube</a:t>
            </a:r>
            <a:r>
              <a:rPr lang="nl-NL" dirty="0" smtClean="0">
                <a:hlinkClick r:id="rId2"/>
              </a:rPr>
              <a:t>: glas breken met behulp van de stem</a:t>
            </a:r>
            <a:endParaRPr lang="nl-NL" dirty="0"/>
          </a:p>
        </p:txBody>
      </p:sp>
      <p:pic>
        <p:nvPicPr>
          <p:cNvPr id="6" name="Tijdelijke aanduiding voor inhoud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96752"/>
            <a:ext cx="4032448" cy="3976700"/>
          </a:xfrm>
        </p:spPr>
      </p:pic>
    </p:spTree>
    <p:extLst>
      <p:ext uri="{BB962C8B-B14F-4D97-AF65-F5344CB8AC3E}">
        <p14:creationId xmlns:p14="http://schemas.microsoft.com/office/powerpoint/2010/main" val="30925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3614192" cy="2796158"/>
          </a:xfrm>
        </p:spPr>
        <p:txBody>
          <a:bodyPr/>
          <a:lstStyle/>
          <a:p>
            <a:r>
              <a:rPr lang="nl-NL" dirty="0" smtClean="0"/>
              <a:t>Tacoma </a:t>
            </a:r>
            <a:r>
              <a:rPr lang="nl-NL" dirty="0" err="1" smtClean="0"/>
              <a:t>Narrows</a:t>
            </a:r>
            <a:r>
              <a:rPr lang="nl-NL" dirty="0" smtClean="0"/>
              <a:t> Bridge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47728" y="5574336"/>
            <a:ext cx="7804448" cy="792088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>
                <a:hlinkClick r:id="rId2"/>
              </a:rPr>
              <a:t>youtube</a:t>
            </a:r>
            <a:r>
              <a:rPr lang="nl-NL" dirty="0" smtClean="0">
                <a:hlinkClick r:id="rId2"/>
              </a:rPr>
              <a:t>: instorten </a:t>
            </a:r>
            <a:r>
              <a:rPr lang="nl-NL" dirty="0" err="1" smtClean="0">
                <a:hlinkClick r:id="rId2"/>
              </a:rPr>
              <a:t>tacoma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narrows</a:t>
            </a:r>
            <a:r>
              <a:rPr lang="nl-NL" dirty="0" smtClean="0">
                <a:hlinkClick r:id="rId2"/>
              </a:rPr>
              <a:t> bridge</a:t>
            </a:r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63" y="1131146"/>
            <a:ext cx="6249585" cy="40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Massa-veer-systeem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8396808" cy="4389437"/>
              </a:xfrm>
            </p:spPr>
            <p:txBody>
              <a:bodyPr/>
              <a:lstStyle/>
              <a:p>
                <a:r>
                  <a:rPr lang="nl-NL" dirty="0" smtClean="0"/>
                  <a:t>veerkracht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F</a:t>
                </a:r>
                <a:r>
                  <a:rPr lang="nl-NL" baseline="-25000" dirty="0" err="1" smtClean="0"/>
                  <a:t>v</a:t>
                </a:r>
                <a:r>
                  <a:rPr lang="nl-NL" dirty="0" smtClean="0"/>
                  <a:t> = </a:t>
                </a:r>
                <a:r>
                  <a:rPr lang="nl-NL" i="1" dirty="0" smtClean="0"/>
                  <a:t>Cu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terugwerkende kracht is evenredig met de uitwijking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geldt voor alle harmonische trillingen</a:t>
                </a:r>
              </a:p>
              <a:p>
                <a:endParaRPr lang="nl-NL" dirty="0" smtClean="0"/>
              </a:p>
              <a:p>
                <a:r>
                  <a:rPr lang="nl-NL" dirty="0" smtClean="0"/>
                  <a:t>veerenergie wordt omgezet in bewegingsenergie en omgekeerd</a:t>
                </a:r>
              </a:p>
              <a:p>
                <a:endParaRPr lang="nl-NL" dirty="0" smtClean="0"/>
              </a:p>
              <a:p>
                <a:r>
                  <a:rPr lang="nl-NL" dirty="0" smtClean="0"/>
                  <a:t>voor de trillingstijd geldt:</a:t>
                </a:r>
              </a:p>
              <a:p>
                <a:pPr marL="895350" lvl="1" indent="-5016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endParaRPr lang="nl-NL" baseline="-25000" dirty="0" smtClean="0"/>
              </a:p>
            </p:txBody>
          </p:sp>
        </mc:Choice>
        <mc:Fallback xmlns="">
          <p:sp>
            <p:nvSpPr>
              <p:cNvPr id="1024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8396808" cy="4389437"/>
              </a:xfrm>
              <a:blipFill rotWithShape="0">
                <a:blip r:embed="rId2"/>
                <a:stretch>
                  <a:fillRect l="-871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s://upload.wikimedia.org/wikipedia/commons/2/25/Animated-mass-spr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132309"/>
            <a:ext cx="2204120" cy="44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1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6494512" cy="4389437"/>
              </a:xfrm>
            </p:spPr>
            <p:txBody>
              <a:bodyPr/>
              <a:lstStyle/>
              <a:p>
                <a:r>
                  <a:rPr lang="nl-NL" dirty="0" smtClean="0"/>
                  <a:t>Gegeven:</a:t>
                </a:r>
              </a:p>
              <a:p>
                <a:pPr lvl="1"/>
                <a:r>
                  <a:rPr lang="nl-NL" i="1" dirty="0" smtClean="0"/>
                  <a:t>m </a:t>
                </a:r>
                <a:r>
                  <a:rPr lang="nl-NL" dirty="0" smtClean="0"/>
                  <a:t>= 200 g</a:t>
                </a:r>
              </a:p>
              <a:p>
                <a:pPr lvl="1"/>
                <a:r>
                  <a:rPr lang="nl-NL" i="1" dirty="0" smtClean="0"/>
                  <a:t>C</a:t>
                </a:r>
                <a:r>
                  <a:rPr lang="nl-NL" dirty="0" smtClean="0"/>
                  <a:t> = 12 N/m</a:t>
                </a:r>
              </a:p>
              <a:p>
                <a:endParaRPr lang="nl-NL" dirty="0"/>
              </a:p>
              <a:p>
                <a:r>
                  <a:rPr lang="nl-NL" dirty="0" smtClean="0"/>
                  <a:t>Bereken </a:t>
                </a:r>
                <a:r>
                  <a:rPr lang="nl-NL" i="1" dirty="0" smtClean="0"/>
                  <a:t>T</a:t>
                </a:r>
              </a:p>
              <a:p>
                <a:pPr marL="0" indent="0">
                  <a:buNone/>
                </a:pPr>
                <a:endParaRPr lang="nl-NL" i="1" dirty="0" smtClean="0">
                  <a:latin typeface="Cambria Math"/>
                  <a:ea typeface="Cambria Math"/>
                </a:endParaRPr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0,2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  <a:ea typeface="Cambria Math"/>
                        </a:rPr>
                        <m:t>=0,81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nl-NL" i="1" dirty="0"/>
              </a:p>
              <a:p>
                <a:endParaRPr lang="nl-NL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6494512" cy="4389437"/>
              </a:xfrm>
              <a:blipFill rotWithShape="0">
                <a:blip r:embed="rId2"/>
                <a:stretch>
                  <a:fillRect l="-112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600056" y="1935164"/>
                <a:ext cx="3528392" cy="90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sz="26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sz="2600" i="1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1935164"/>
                <a:ext cx="3528392" cy="906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470176" cy="4389437"/>
          </a:xfrm>
        </p:spPr>
        <p:txBody>
          <a:bodyPr/>
          <a:lstStyle/>
          <a:p>
            <a:r>
              <a:rPr lang="nl-NL" dirty="0" smtClean="0"/>
              <a:t>Gegeven</a:t>
            </a:r>
          </a:p>
          <a:p>
            <a:pPr lvl="1"/>
            <a:r>
              <a:rPr lang="nl-NL" i="1" dirty="0" smtClean="0"/>
              <a:t>T</a:t>
            </a:r>
            <a:r>
              <a:rPr lang="nl-NL" dirty="0" smtClean="0"/>
              <a:t> = 2,0 s</a:t>
            </a:r>
          </a:p>
          <a:p>
            <a:pPr lvl="1"/>
            <a:r>
              <a:rPr lang="nl-NL" i="1" dirty="0" smtClean="0"/>
              <a:t>m</a:t>
            </a:r>
            <a:r>
              <a:rPr lang="nl-NL" dirty="0" smtClean="0"/>
              <a:t> = 0,25 kg</a:t>
            </a:r>
          </a:p>
          <a:p>
            <a:endParaRPr lang="nl-NL" dirty="0"/>
          </a:p>
          <a:p>
            <a:r>
              <a:rPr lang="nl-NL" dirty="0" smtClean="0"/>
              <a:t>Bereken </a:t>
            </a:r>
            <a:r>
              <a:rPr lang="nl-NL" i="1" dirty="0" smtClean="0"/>
              <a:t>C</a:t>
            </a:r>
            <a:endParaRPr lang="nl-N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4727848" y="2132856"/>
                <a:ext cx="6696744" cy="401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/>
                        </a:rPr>
                        <m:t>   →   2=</m:t>
                      </m:r>
                      <m:r>
                        <a:rPr lang="nl-NL" sz="2600" b="0" i="0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0,25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2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𝑑𝑒𝑙𝑒𝑛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𝑑𝑜𝑜𝑟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trike="sngStrik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2600" b="0" i="1" strike="sngStrike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nl-NL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𝑘𝑤𝑎𝑑𝑟𝑎𝑡𝑒𝑟𝑒𝑛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:           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nl-NL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𝑘𝑟𝑢𝑖𝑠𝑙𝑖𝑛𝑔𝑠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…:           1⋅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=0,25</m:t>
                      </m:r>
                      <m:sSup>
                        <m:sSup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=2,5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132856"/>
                <a:ext cx="6696744" cy="40155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110136" cy="4389437"/>
          </a:xfrm>
        </p:spPr>
        <p:txBody>
          <a:bodyPr/>
          <a:lstStyle/>
          <a:p>
            <a:r>
              <a:rPr lang="nl-NL" dirty="0"/>
              <a:t>Gegeven</a:t>
            </a:r>
          </a:p>
          <a:p>
            <a:pPr lvl="1"/>
            <a:r>
              <a:rPr lang="nl-NL" i="1" dirty="0"/>
              <a:t>T</a:t>
            </a:r>
            <a:r>
              <a:rPr lang="nl-NL" dirty="0"/>
              <a:t> = </a:t>
            </a:r>
            <a:r>
              <a:rPr lang="nl-NL" dirty="0" smtClean="0"/>
              <a:t>2,5 </a:t>
            </a:r>
            <a:r>
              <a:rPr lang="nl-NL" dirty="0"/>
              <a:t>s</a:t>
            </a:r>
          </a:p>
          <a:p>
            <a:pPr lvl="1"/>
            <a:r>
              <a:rPr lang="nl-NL" dirty="0" smtClean="0"/>
              <a:t>C </a:t>
            </a:r>
            <a:r>
              <a:rPr lang="nl-NL" dirty="0"/>
              <a:t>= </a:t>
            </a:r>
            <a:r>
              <a:rPr lang="nl-NL" dirty="0" smtClean="0"/>
              <a:t>10 N/m</a:t>
            </a:r>
            <a:endParaRPr lang="nl-NL" dirty="0"/>
          </a:p>
          <a:p>
            <a:endParaRPr lang="nl-NL" dirty="0"/>
          </a:p>
          <a:p>
            <a:r>
              <a:rPr lang="nl-NL" dirty="0"/>
              <a:t>Bereken </a:t>
            </a:r>
            <a:r>
              <a:rPr lang="nl-NL" i="1" dirty="0" smtClean="0"/>
              <a:t>m</a:t>
            </a:r>
            <a:endParaRPr lang="nl-N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4079776" y="1657089"/>
                <a:ext cx="7704856" cy="4625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sz="260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sz="2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  <m:r>
                        <a:rPr lang="nl-NL" sz="2600" i="1">
                          <a:latin typeface="Cambria Math" panose="02040503050406030204" pitchFamily="18" charset="0"/>
                          <a:ea typeface="Cambria Math"/>
                        </a:rPr>
                        <m:t>   →   2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/>
                        </a:rPr>
                        <m:t>,5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nl-NL" sz="260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nl-NL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2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1">
                          <a:latin typeface="Cambria Math" panose="02040503050406030204" pitchFamily="18" charset="0"/>
                        </a:rPr>
                        <m:t>𝑑𝑒𝑙𝑒𝑛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𝑑𝑜𝑜𝑟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:     </m:t>
                      </m:r>
                      <m:f>
                        <m:f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1">
                          <a:latin typeface="Cambria Math" panose="02040503050406030204" pitchFamily="18" charset="0"/>
                        </a:rPr>
                        <m:t>𝑘𝑤𝑎𝑑𝑟𝑎𝑡𝑒𝑟𝑒𝑛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:           </m:t>
                      </m:r>
                      <m:f>
                        <m:f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sup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sz="2600" dirty="0"/>
              </a:p>
              <a:p>
                <a:endParaRPr lang="nl-NL" sz="2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1">
                          <a:latin typeface="Cambria Math" panose="02040503050406030204" pitchFamily="18" charset="0"/>
                        </a:rPr>
                        <m:t>𝑘𝑟𝑢𝑖𝑠𝑙𝑖𝑛𝑔𝑠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 …:           </m:t>
                      </m:r>
                      <m:sSup>
                        <m:sSup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  <m:sup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=62,5</m:t>
                      </m:r>
                    </m:oMath>
                  </m:oMathPara>
                </a14:m>
                <a:endParaRPr lang="nl-NL" sz="2600" b="0" dirty="0" smtClean="0"/>
              </a:p>
              <a:p>
                <a:endParaRPr lang="nl-NL" sz="2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:                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62,5</m:t>
                          </m:r>
                        </m:num>
                        <m:den>
                          <m:sSup>
                            <m:sSup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=1,58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657089"/>
                <a:ext cx="7704856" cy="46258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opdrachten 37, 39, 41, 43, 35, 38, 40, 44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6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Periodieke beweging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Bewegingen, signalen die zich herhalen heten periodieke bewegingen</a:t>
            </a:r>
          </a:p>
          <a:p>
            <a:r>
              <a:rPr lang="nl-NL" dirty="0" smtClean="0"/>
              <a:t>voorbeelden:</a:t>
            </a:r>
          </a:p>
          <a:p>
            <a:pPr lvl="1"/>
            <a:r>
              <a:rPr lang="nl-NL" dirty="0" smtClean="0"/>
              <a:t>trillende snaar,</a:t>
            </a:r>
          </a:p>
          <a:p>
            <a:pPr lvl="1"/>
            <a:r>
              <a:rPr lang="nl-NL" dirty="0" smtClean="0"/>
              <a:t>slinger</a:t>
            </a:r>
          </a:p>
          <a:p>
            <a:pPr lvl="1"/>
            <a:r>
              <a:rPr lang="nl-NL" dirty="0" smtClean="0"/>
              <a:t>hart</a:t>
            </a:r>
          </a:p>
          <a:p>
            <a:pPr lvl="1"/>
            <a:r>
              <a:rPr lang="nl-NL" dirty="0" smtClean="0"/>
              <a:t>eb en vloed</a:t>
            </a:r>
          </a:p>
          <a:p>
            <a:pPr lvl="1"/>
            <a:r>
              <a:rPr lang="nl-NL" dirty="0" smtClean="0"/>
              <a:t>aarde om de zon</a:t>
            </a:r>
          </a:p>
          <a:p>
            <a:pPr lvl="1"/>
            <a:endParaRPr lang="nl-NL" dirty="0" smtClean="0"/>
          </a:p>
        </p:txBody>
      </p:sp>
      <p:pic>
        <p:nvPicPr>
          <p:cNvPr id="614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997200"/>
            <a:ext cx="4067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Eenparig cirkelbeweging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8078688" cy="4389437"/>
              </a:xfrm>
            </p:spPr>
            <p:txBody>
              <a:bodyPr/>
              <a:lstStyle/>
              <a:p>
                <a:r>
                  <a:rPr lang="nl-NL" dirty="0" smtClean="0"/>
                  <a:t>cirkelbeweging is wel periodiek, maar is geen trilling</a:t>
                </a:r>
              </a:p>
              <a:p>
                <a:r>
                  <a:rPr lang="nl-NL" dirty="0" smtClean="0"/>
                  <a:t>omlooptijd = periode T</a:t>
                </a:r>
              </a:p>
              <a:p>
                <a:endParaRPr lang="nl-NL" dirty="0"/>
              </a:p>
              <a:p>
                <a:r>
                  <a:rPr lang="nl-NL" dirty="0" smtClean="0"/>
                  <a:t>baansnelheid </a:t>
                </a:r>
                <a:r>
                  <a:rPr lang="nl-NL" i="1" dirty="0" smtClean="0"/>
                  <a:t>v:</a:t>
                </a:r>
              </a:p>
              <a:p>
                <a:endParaRPr lang="nl-NL" i="1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𝑎𝑓𝑠𝑡𝑎𝑛𝑑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𝑡𝑖𝑗𝑑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𝑜𝑚𝑡𝑟𝑒𝑘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𝑜𝑚𝑙𝑜𝑜𝑝𝑡𝑖𝑗𝑑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8078688" cy="4389437"/>
              </a:xfrm>
              <a:blipFill rotWithShape="0">
                <a:blip r:embed="rId2"/>
                <a:stretch>
                  <a:fillRect l="-906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etenschapsschool.nl/chapter/4-cirkelbewegingen/i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212976"/>
            <a:ext cx="2148110" cy="22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 smtClean="0"/>
              <a:t>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430616" cy="4389437"/>
          </a:xfrm>
        </p:spPr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erste wet van Newton: geen kracht dan is snelheid constant (of nul)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Is de </a:t>
            </a:r>
            <a:r>
              <a:rPr lang="nl-NL" i="1" dirty="0" smtClean="0"/>
              <a:t>snelheid</a:t>
            </a:r>
            <a:r>
              <a:rPr lang="nl-NL" dirty="0" smtClean="0"/>
              <a:t> constant als je met een snelheid van 5 m/s rondjes rijdt op het schoolplein?</a:t>
            </a:r>
          </a:p>
          <a:p>
            <a:endParaRPr lang="nl-NL" dirty="0"/>
          </a:p>
          <a:p>
            <a:r>
              <a:rPr lang="nl-NL" dirty="0" smtClean="0"/>
              <a:t>Nee, de </a:t>
            </a:r>
            <a:r>
              <a:rPr lang="nl-NL" i="1" dirty="0" smtClean="0"/>
              <a:t>grootte</a:t>
            </a:r>
            <a:r>
              <a:rPr lang="nl-NL" dirty="0" smtClean="0"/>
              <a:t> van de snelheid is wel constant maar de </a:t>
            </a:r>
            <a:r>
              <a:rPr lang="nl-NL" i="1" dirty="0" smtClean="0"/>
              <a:t>richting </a:t>
            </a:r>
            <a:r>
              <a:rPr lang="nl-NL" dirty="0" smtClean="0"/>
              <a:t>niet</a:t>
            </a:r>
          </a:p>
          <a:p>
            <a:r>
              <a:rPr lang="nl-NL" dirty="0" smtClean="0"/>
              <a:t>De eerste wet van Newton geldt dus niet!</a:t>
            </a:r>
          </a:p>
          <a:p>
            <a:r>
              <a:rPr lang="nl-NL" dirty="0" smtClean="0"/>
              <a:t>Voor een cirkelbeweging is </a:t>
            </a:r>
            <a:r>
              <a:rPr lang="nl-NL" dirty="0" err="1" smtClean="0"/>
              <a:t>wèl</a:t>
            </a:r>
            <a:r>
              <a:rPr lang="nl-NL" dirty="0" smtClean="0"/>
              <a:t> een kracht nodig.</a:t>
            </a:r>
            <a:endParaRPr lang="nl-NL" dirty="0"/>
          </a:p>
        </p:txBody>
      </p:sp>
      <p:pic>
        <p:nvPicPr>
          <p:cNvPr id="2050" name="Picture 2" descr="http://www.wisfaq.nl/bestanden/q77237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7"/>
          <a:stretch/>
        </p:blipFill>
        <p:spPr bwMode="auto">
          <a:xfrm>
            <a:off x="8616280" y="3140968"/>
            <a:ext cx="3096343" cy="32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Middelpuntzoekende kracht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Bij een eenparige cirkelbeweging geldt:</a:t>
                </a:r>
                <a:endParaRPr lang="nl-NL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𝑚𝑝𝑧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pPr marL="715963" indent="0">
                  <a:buNone/>
                </a:pPr>
                <a:endParaRPr lang="nl-NL" dirty="0"/>
              </a:p>
              <a:p>
                <a:pPr marL="263525" indent="-263525"/>
                <a:r>
                  <a:rPr lang="nl-NL" dirty="0" smtClean="0"/>
                  <a:t>Middelpuntzoekende kracht is altijd naar het midden van de baan gericht</a:t>
                </a:r>
              </a:p>
              <a:p>
                <a:pPr marL="263525" indent="-263525"/>
                <a:r>
                  <a:rPr lang="nl-NL" dirty="0" smtClean="0"/>
                  <a:t>Middelpuntzoekende kracht is het gevolg van andere krachten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1: maan om de 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94312" cy="4389437"/>
          </a:xfrm>
        </p:spPr>
        <p:txBody>
          <a:bodyPr/>
          <a:lstStyle/>
          <a:p>
            <a:r>
              <a:rPr lang="nl-NL" dirty="0" smtClean="0"/>
              <a:t>Welke kracht zorgt voor de middelpuntzoekende kracht?</a:t>
            </a:r>
          </a:p>
          <a:p>
            <a:endParaRPr lang="nl-NL" dirty="0"/>
          </a:p>
          <a:p>
            <a:r>
              <a:rPr lang="nl-NL" dirty="0" smtClean="0"/>
              <a:t>aantrekkingskracht of zwaartekracht</a:t>
            </a:r>
            <a:endParaRPr lang="nl-NL" dirty="0"/>
          </a:p>
        </p:txBody>
      </p:sp>
      <p:pic>
        <p:nvPicPr>
          <p:cNvPr id="3074" name="Picture 2" descr="supportBinaryFiles_referenceId_1_supportId_939261 (271×2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564904"/>
            <a:ext cx="25812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2: auto in de bocht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558408" cy="4389437"/>
          </a:xfrm>
        </p:spPr>
        <p:txBody>
          <a:bodyPr/>
          <a:lstStyle/>
          <a:p>
            <a:r>
              <a:rPr lang="nl-NL" dirty="0" smtClean="0"/>
              <a:t>Welke kracht zorgt voor de middelpuntzoekende kracht?</a:t>
            </a:r>
          </a:p>
          <a:p>
            <a:endParaRPr lang="nl-NL" dirty="0"/>
          </a:p>
          <a:p>
            <a:r>
              <a:rPr lang="nl-NL" dirty="0" smtClean="0"/>
              <a:t>wrijvingskracht</a:t>
            </a:r>
            <a:endParaRPr lang="nl-NL" dirty="0"/>
          </a:p>
        </p:txBody>
      </p:sp>
      <p:pic>
        <p:nvPicPr>
          <p:cNvPr id="4098" name="Picture 2" descr="im4.png (494×4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924944"/>
            <a:ext cx="2786333" cy="26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3: steile wand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342384" cy="4389437"/>
          </a:xfrm>
        </p:spPr>
        <p:txBody>
          <a:bodyPr/>
          <a:lstStyle/>
          <a:p>
            <a:r>
              <a:rPr lang="nl-NL" dirty="0" smtClean="0"/>
              <a:t>Welke kracht zorgt voor de middelpuntzoekende kracht?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Normaalkracht</a:t>
            </a:r>
            <a:endParaRPr lang="nl-NL" dirty="0"/>
          </a:p>
        </p:txBody>
      </p:sp>
      <p:pic>
        <p:nvPicPr>
          <p:cNvPr id="5122" name="Picture 2" descr="http://www.motorbeursutrecht.nl/~/media/motorR/Images/Bezoeker-2016/Activiteiten/SteileWand1.jpg?la=nl-NL&amp;h=333&amp;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420777"/>
            <a:ext cx="2808312" cy="18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timg.com/vi/uE7wWSJVwc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76350"/>
            <a:ext cx="3276129" cy="24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52, 55-59, 63, 64</a:t>
            </a:r>
          </a:p>
          <a:p>
            <a:r>
              <a:rPr lang="nl-NL" dirty="0" smtClean="0"/>
              <a:t>53, 54, 60-62, 65-67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5990456" cy="4389437"/>
              </a:xfrm>
            </p:spPr>
            <p:txBody>
              <a:bodyPr/>
              <a:lstStyle/>
              <a:p>
                <a:r>
                  <a:rPr lang="nl-NL" dirty="0" smtClean="0"/>
                  <a:t>periode of trillingstijd </a:t>
                </a:r>
                <a:r>
                  <a:rPr lang="nl-NL" i="1" dirty="0" smtClean="0"/>
                  <a:t>T </a:t>
                </a:r>
                <a:r>
                  <a:rPr lang="nl-NL" dirty="0"/>
                  <a:t>is de tijd waarna het geheel zich </a:t>
                </a:r>
                <a:r>
                  <a:rPr lang="nl-NL" dirty="0" smtClean="0"/>
                  <a:t>herhaalt</a:t>
                </a:r>
                <a:endParaRPr lang="nl-NL" dirty="0"/>
              </a:p>
              <a:p>
                <a:endParaRPr lang="nl-NL" i="1" dirty="0" smtClean="0"/>
              </a:p>
              <a:p>
                <a:r>
                  <a:rPr lang="nl-NL" dirty="0" smtClean="0"/>
                  <a:t>frequentie </a:t>
                </a:r>
                <a:r>
                  <a:rPr lang="nl-NL" i="1" dirty="0" smtClean="0"/>
                  <a:t>f</a:t>
                </a:r>
                <a:r>
                  <a:rPr lang="nl-NL" dirty="0" smtClean="0"/>
                  <a:t> is het aantal trillingen per seconde</a:t>
                </a:r>
              </a:p>
              <a:p>
                <a:endParaRPr lang="nl-NL" dirty="0"/>
              </a:p>
              <a:p>
                <a:pPr marL="990600" indent="0">
                  <a:buNone/>
                  <a:tabLst>
                    <a:tab pos="7159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5990456" cy="4389437"/>
              </a:xfrm>
              <a:blipFill rotWithShape="0">
                <a:blip r:embed="rId2"/>
                <a:stretch>
                  <a:fillRect l="-1221" t="-1110" r="-4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1442657853be74f9118f909ef60f4ed917b8133350.jpg (182×203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/>
        </p:blipFill>
        <p:spPr bwMode="auto">
          <a:xfrm>
            <a:off x="8184232" y="2420888"/>
            <a:ext cx="2808312" cy="29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8760296" y="2276872"/>
            <a:ext cx="136815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 flipH="1">
            <a:off x="9336360" y="17431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T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76868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Trilling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Periodieke beweging rond evenwichtsstand heet trilling</a:t>
            </a:r>
          </a:p>
          <a:p>
            <a:r>
              <a:rPr lang="nl-NL" dirty="0" smtClean="0"/>
              <a:t>voorbeelden</a:t>
            </a:r>
          </a:p>
          <a:p>
            <a:pPr lvl="1"/>
            <a:r>
              <a:rPr lang="nl-NL" dirty="0" smtClean="0"/>
              <a:t>slinger</a:t>
            </a:r>
          </a:p>
          <a:p>
            <a:pPr lvl="1"/>
            <a:r>
              <a:rPr lang="nl-NL" dirty="0" smtClean="0"/>
              <a:t>snaar</a:t>
            </a:r>
          </a:p>
          <a:p>
            <a:pPr lvl="1"/>
            <a:r>
              <a:rPr lang="nl-NL" dirty="0" smtClean="0"/>
              <a:t>zaagtand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maximale </a:t>
            </a:r>
            <a:r>
              <a:rPr lang="nl-NL" i="1" dirty="0" smtClean="0"/>
              <a:t>uitwijking</a:t>
            </a:r>
            <a:r>
              <a:rPr lang="nl-NL" dirty="0" smtClean="0"/>
              <a:t> </a:t>
            </a:r>
            <a:r>
              <a:rPr lang="nl-NL" i="1" dirty="0" smtClean="0"/>
              <a:t>u</a:t>
            </a:r>
            <a:r>
              <a:rPr lang="nl-NL" dirty="0" smtClean="0"/>
              <a:t> heet </a:t>
            </a:r>
            <a:r>
              <a:rPr lang="nl-NL" i="1" dirty="0" smtClean="0"/>
              <a:t>amplitude</a:t>
            </a:r>
            <a:r>
              <a:rPr lang="nl-NL" dirty="0" smtClean="0"/>
              <a:t> </a:t>
            </a:r>
            <a:r>
              <a:rPr lang="nl-NL" i="1" dirty="0" smtClean="0"/>
              <a:t>A</a:t>
            </a:r>
          </a:p>
        </p:txBody>
      </p:sp>
      <p:pic>
        <p:nvPicPr>
          <p:cNvPr id="717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996952"/>
            <a:ext cx="517228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5, 10, 15, 20   en   4, 6 - 9</a:t>
            </a:r>
          </a:p>
          <a:p>
            <a:r>
              <a:rPr lang="nl-NL" dirty="0" smtClean="0"/>
              <a:t>11 - 14  en 16 - 19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Harmonische trilling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beweging sinus-vormig is noemen we dat een </a:t>
            </a:r>
            <a:r>
              <a:rPr lang="nl-NL" i="1" dirty="0" smtClean="0"/>
              <a:t>harmonische</a:t>
            </a:r>
            <a:r>
              <a:rPr lang="nl-NL" dirty="0" smtClean="0"/>
              <a:t> trilling</a:t>
            </a:r>
          </a:p>
          <a:p>
            <a:r>
              <a:rPr lang="nl-NL" dirty="0" smtClean="0"/>
              <a:t>voorbeelden</a:t>
            </a:r>
          </a:p>
          <a:p>
            <a:pPr lvl="1"/>
            <a:r>
              <a:rPr lang="nl-NL" dirty="0" smtClean="0"/>
              <a:t>slinger</a:t>
            </a:r>
          </a:p>
          <a:p>
            <a:pPr lvl="1"/>
            <a:r>
              <a:rPr lang="nl-NL" dirty="0" smtClean="0"/>
              <a:t>massa aan een veer</a:t>
            </a:r>
          </a:p>
          <a:p>
            <a:pPr lvl="1"/>
            <a:r>
              <a:rPr lang="nl-NL" dirty="0" smtClean="0"/>
              <a:t>snaar</a:t>
            </a:r>
          </a:p>
          <a:p>
            <a:pPr lvl="1"/>
            <a:r>
              <a:rPr lang="nl-NL" dirty="0" smtClean="0"/>
              <a:t>trillende ruit</a:t>
            </a:r>
          </a:p>
        </p:txBody>
      </p:sp>
      <p:pic>
        <p:nvPicPr>
          <p:cNvPr id="8196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997200"/>
            <a:ext cx="34083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Oscilloscoop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846440" cy="4389437"/>
          </a:xfrm>
        </p:spPr>
        <p:txBody>
          <a:bodyPr/>
          <a:lstStyle/>
          <a:p>
            <a:r>
              <a:rPr lang="nl-NL" dirty="0" smtClean="0"/>
              <a:t>Met een oscilloscoop kun je trillingen zichtbaar maken</a:t>
            </a:r>
          </a:p>
          <a:p>
            <a:r>
              <a:rPr lang="nl-NL" dirty="0" smtClean="0"/>
              <a:t>horizontaal en verticaal 10 hokjes (</a:t>
            </a:r>
            <a:r>
              <a:rPr lang="nl-NL" dirty="0" err="1" smtClean="0"/>
              <a:t>divisions</a:t>
            </a:r>
            <a:r>
              <a:rPr lang="nl-NL" dirty="0" smtClean="0"/>
              <a:t>)</a:t>
            </a:r>
          </a:p>
          <a:p>
            <a:r>
              <a:rPr lang="nl-NL" dirty="0" smtClean="0"/>
              <a:t>verticaal: … V / div</a:t>
            </a:r>
          </a:p>
          <a:p>
            <a:r>
              <a:rPr lang="nl-NL" dirty="0" smtClean="0"/>
              <a:t>horizontaal: … s / div</a:t>
            </a:r>
            <a:endParaRPr lang="nl-NL" dirty="0"/>
          </a:p>
        </p:txBody>
      </p:sp>
      <p:pic>
        <p:nvPicPr>
          <p:cNvPr id="2050" name="Picture 2" descr="hameg.jpg (854×4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204864"/>
            <a:ext cx="52785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23, 25, 22, 26, 28-30</a:t>
            </a:r>
          </a:p>
          <a:p>
            <a:r>
              <a:rPr lang="nl-NL" smtClean="0"/>
              <a:t>32, 33, 24, 27 ,31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28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Eigenfrequentie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198368" cy="4389437"/>
          </a:xfrm>
        </p:spPr>
        <p:txBody>
          <a:bodyPr/>
          <a:lstStyle/>
          <a:p>
            <a:r>
              <a:rPr lang="nl-NL" dirty="0" smtClean="0"/>
              <a:t>De frequentie waarmee een voorwerp van nature trilt noem je de eigen- of resonantiefrequentie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Sommige voorwerpen hebben verschillende eigenfrequenties</a:t>
            </a:r>
          </a:p>
          <a:p>
            <a:endParaRPr lang="nl-NL" dirty="0"/>
          </a:p>
        </p:txBody>
      </p:sp>
      <p:pic>
        <p:nvPicPr>
          <p:cNvPr id="4" name="Picture 2" descr="http://www.acs.psu.edu/drussell/Demos/string/m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438772"/>
            <a:ext cx="4551511" cy="45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th.la.asu.edu/~kawski/MAPLE/274/images/pendulum5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12776"/>
            <a:ext cx="2051993" cy="2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2/25/Animated-mass-spr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64" y="1132309"/>
            <a:ext cx="1524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543</Words>
  <Application>Microsoft Office PowerPoint</Application>
  <PresentationFormat>Breedbeeld</PresentationFormat>
  <Paragraphs>141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Calibri</vt:lpstr>
      <vt:lpstr>Cambria Math</vt:lpstr>
      <vt:lpstr>Constantia</vt:lpstr>
      <vt:lpstr>Wingdings</vt:lpstr>
      <vt:lpstr>Wingdings 2</vt:lpstr>
      <vt:lpstr>Stroom</vt:lpstr>
      <vt:lpstr>Trillingen en Cirkelbewegingen </vt:lpstr>
      <vt:lpstr>Periodieke beweging</vt:lpstr>
      <vt:lpstr>Periode</vt:lpstr>
      <vt:lpstr>Trilling</vt:lpstr>
      <vt:lpstr>Opdrachten</vt:lpstr>
      <vt:lpstr>Harmonische trilling</vt:lpstr>
      <vt:lpstr>Oscilloscoop</vt:lpstr>
      <vt:lpstr>Opdrachten</vt:lpstr>
      <vt:lpstr>Eigenfrequentie </vt:lpstr>
      <vt:lpstr>Demping</vt:lpstr>
      <vt:lpstr>Resonantie = meetrillen</vt:lpstr>
      <vt:lpstr>Twee stemvorken</vt:lpstr>
      <vt:lpstr>Glas breken</vt:lpstr>
      <vt:lpstr>Tacoma Narrows Bridge</vt:lpstr>
      <vt:lpstr>Massa-veer-systeem</vt:lpstr>
      <vt:lpstr>Oefenen 1</vt:lpstr>
      <vt:lpstr>Oefenen 2</vt:lpstr>
      <vt:lpstr>Oefenen 3</vt:lpstr>
      <vt:lpstr>Maken</vt:lpstr>
      <vt:lpstr>Eenparig cirkelbeweging</vt:lpstr>
      <vt:lpstr>Kracht</vt:lpstr>
      <vt:lpstr>Middelpuntzoekende kracht</vt:lpstr>
      <vt:lpstr>Voorbeeld 1: maan om de aarde</vt:lpstr>
      <vt:lpstr>Voorbeeld 2: auto in de bocht</vt:lpstr>
      <vt:lpstr>Voorbeeld 3: steile wand</vt:lpstr>
      <vt:lpstr>Huiswerk</vt:lpstr>
    </vt:vector>
  </TitlesOfParts>
  <Company>DNC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Momenten</dc:title>
  <dc:creator>kru</dc:creator>
  <cp:lastModifiedBy>inus kruise</cp:lastModifiedBy>
  <cp:revision>80</cp:revision>
  <dcterms:created xsi:type="dcterms:W3CDTF">2010-09-05T08:50:00Z</dcterms:created>
  <dcterms:modified xsi:type="dcterms:W3CDTF">2016-08-21T11:21:35Z</dcterms:modified>
</cp:coreProperties>
</file>